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2.jpg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61" r:id="rId4"/>
    <p:sldId id="263" r:id="rId5"/>
    <p:sldId id="265" r:id="rId6"/>
    <p:sldId id="266" r:id="rId7"/>
    <p:sldId id="270" r:id="rId8"/>
    <p:sldId id="260" r:id="rId9"/>
    <p:sldId id="264" r:id="rId10"/>
    <p:sldId id="268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E Nilsson" initials="ME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8F8F8"/>
    <a:srgbClr val="FFFF66"/>
    <a:srgbClr val="663F64"/>
    <a:srgbClr val="00A3D1"/>
    <a:srgbClr val="0FA9D9"/>
    <a:srgbClr val="63B3D2"/>
    <a:srgbClr val="46D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1740" autoAdjust="0"/>
  </p:normalViewPr>
  <p:slideViewPr>
    <p:cSldViewPr snapToObjects="1">
      <p:cViewPr varScale="1">
        <p:scale>
          <a:sx n="82" d="100"/>
          <a:sy n="82" d="100"/>
        </p:scale>
        <p:origin x="120" y="132"/>
      </p:cViewPr>
      <p:guideLst>
        <p:guide orient="horz" pos="2136"/>
        <p:guide pos="386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317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9.xml"/><Relationship Id="rId2" Type="http://schemas.openxmlformats.org/officeDocument/2006/relationships/slide" Target="slides/slide3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27D07-0534-3345-A1F3-0CA33196057F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D1DF8-760F-3D44-9C08-114F870CD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345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66771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50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0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1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3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6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9819-6CBE-3749-BAFC-E94C0F4DF4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834837"/>
          </a:xfrm>
          <a:prstGeom prst="rect">
            <a:avLst/>
          </a:prstGeom>
        </p:spPr>
        <p:txBody>
          <a:bodyPr/>
          <a:lstStyle/>
          <a:p>
            <a:endParaRPr lang="en-US" dirty="0">
              <a:latin typeface="Helvetica Neue"/>
              <a:cs typeface="Helvetica Neue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885191-0B04-45C2-9F0A-C5E3F6F629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pPr algn="l"/>
            <a:endParaRPr lang="en-US" sz="3600" b="1" dirty="0">
              <a:solidFill>
                <a:srgbClr val="663F64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362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A32EE4-2299-4800-AAF4-B29876D7DB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pPr algn="l"/>
            <a:endParaRPr lang="en-US" sz="3600" b="1" dirty="0">
              <a:solidFill>
                <a:srgbClr val="663F64"/>
              </a:solidFill>
              <a:latin typeface="Helvetica Neue"/>
              <a:cs typeface="Helvetica Neue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9DF3F2-A767-42CC-8997-675A4D8B8A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3505" y="1600200"/>
            <a:ext cx="11159045" cy="3886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663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46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76350" y="3133737"/>
            <a:ext cx="11639300" cy="152224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663F64"/>
                </a:solidFill>
                <a:latin typeface="Helvetica Neue"/>
                <a:cs typeface="Helvetica Neue"/>
              </a:rPr>
              <a:t>SACS Breakout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663F64"/>
                </a:solidFill>
                <a:latin typeface="Helvetica Neue"/>
                <a:cs typeface="Helvetica Neue"/>
              </a:rPr>
              <a:t>11 June 2019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6350" y="1196752"/>
            <a:ext cx="11639300" cy="769441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r>
              <a:rPr lang="en-US" sz="4400" b="1" dirty="0">
                <a:solidFill>
                  <a:srgbClr val="663F64"/>
                </a:solidFill>
                <a:latin typeface="Helvetica Neue"/>
                <a:cs typeface="Helvetica Neue"/>
              </a:rPr>
              <a:t>About the Test Data Factory Project</a:t>
            </a:r>
          </a:p>
        </p:txBody>
      </p:sp>
      <p:pic>
        <p:nvPicPr>
          <p:cNvPr id="4" name="Picture 3" descr="images.jpg">
            <a:extLst>
              <a:ext uri="{FF2B5EF4-FFF2-40B4-BE49-F238E27FC236}">
                <a16:creationId xmlns:a16="http://schemas.microsoft.com/office/drawing/2014/main" id="{3D16C286-FD20-4262-9FF3-B25F74448F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2135" y="1988840"/>
            <a:ext cx="7150409" cy="475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0BF6F-C5E3-44FB-8373-2B2AC548607B}"/>
              </a:ext>
            </a:extLst>
          </p:cNvPr>
          <p:cNvSpPr txBox="1"/>
          <p:nvPr/>
        </p:nvSpPr>
        <p:spPr>
          <a:xfrm>
            <a:off x="4361214" y="2275409"/>
            <a:ext cx="6112251" cy="83099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Castellar" pitchFamily="18" charset="0"/>
              </a:rPr>
              <a:t>Strategic Advice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27BB3-45DA-4AF6-A60A-385D7A758E9C}"/>
              </a:ext>
            </a:extLst>
          </p:cNvPr>
          <p:cNvSpPr txBox="1"/>
          <p:nvPr/>
        </p:nvSpPr>
        <p:spPr>
          <a:xfrm>
            <a:off x="4059913" y="3185727"/>
            <a:ext cx="6714852" cy="615553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  <a:t>If you don’t know where you are going, </a:t>
            </a:r>
            <a:b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</a:br>
            <a: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  <a:t>moving slowly might be a winning strategy.</a:t>
            </a:r>
          </a:p>
        </p:txBody>
      </p:sp>
    </p:spTree>
    <p:extLst>
      <p:ext uri="{BB962C8B-B14F-4D97-AF65-F5344CB8AC3E}">
        <p14:creationId xmlns:p14="http://schemas.microsoft.com/office/powerpoint/2010/main" val="2607135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4CB5A52-C338-4ED3-B6D5-84D32B46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30" y="356930"/>
            <a:ext cx="11107878" cy="49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8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.jpg">
            <a:extLst>
              <a:ext uri="{FF2B5EF4-FFF2-40B4-BE49-F238E27FC236}">
                <a16:creationId xmlns:a16="http://schemas.microsoft.com/office/drawing/2014/main" id="{5FB959C9-EEEF-46B4-994C-4FAD5F9725D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3244" y="54114"/>
            <a:ext cx="8105512" cy="539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0C612-9C0B-43C4-BEE7-13E85625EAAC}"/>
              </a:ext>
            </a:extLst>
          </p:cNvPr>
          <p:cNvSpPr txBox="1"/>
          <p:nvPr/>
        </p:nvSpPr>
        <p:spPr>
          <a:xfrm>
            <a:off x="3039875" y="246945"/>
            <a:ext cx="6112251" cy="830997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5400" cap="small" dirty="0">
                <a:solidFill>
                  <a:schemeClr val="bg1"/>
                </a:solidFill>
                <a:latin typeface="Castellar" pitchFamily="18" charset="0"/>
              </a:rPr>
              <a:t>Strategic Advice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68B6F-E3EF-4A9A-A759-B18C3DFA8BEA}"/>
              </a:ext>
            </a:extLst>
          </p:cNvPr>
          <p:cNvSpPr txBox="1"/>
          <p:nvPr/>
        </p:nvSpPr>
        <p:spPr>
          <a:xfrm>
            <a:off x="2738574" y="1157263"/>
            <a:ext cx="6714852" cy="615553"/>
          </a:xfrm>
          <a:prstGeom prst="rect">
            <a:avLst/>
          </a:prstGeom>
          <a:solidFill>
            <a:srgbClr val="000000">
              <a:alpha val="40000"/>
            </a:srgbClr>
          </a:solidFill>
        </p:spPr>
        <p:txBody>
          <a:bodyPr wrap="none" lIns="0" tIns="0" rIns="0" bIns="0" rtlCol="0" anchor="ctr" anchorCtr="1">
            <a:spAutoFit/>
          </a:bodyPr>
          <a:lstStyle/>
          <a:p>
            <a:pPr algn="ctr"/>
            <a: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  <a:t>If you don’t know where you are going, </a:t>
            </a:r>
            <a:b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</a:br>
            <a:r>
              <a:rPr lang="en-US" sz="2000" cap="all" dirty="0">
                <a:solidFill>
                  <a:schemeClr val="bg1"/>
                </a:solidFill>
                <a:latin typeface="Verdana" pitchFamily="34" charset="0"/>
              </a:rPr>
              <a:t>moving slowly might be a winning strategy.</a:t>
            </a:r>
          </a:p>
        </p:txBody>
      </p:sp>
    </p:spTree>
    <p:extLst>
      <p:ext uri="{BB962C8B-B14F-4D97-AF65-F5344CB8AC3E}">
        <p14:creationId xmlns:p14="http://schemas.microsoft.com/office/powerpoint/2010/main" val="285166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349" y="420273"/>
            <a:ext cx="11687049" cy="10156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z="3600" b="1" dirty="0">
                <a:solidFill>
                  <a:srgbClr val="663F64"/>
                </a:solidFill>
                <a:latin typeface="Helvetica Neue"/>
                <a:cs typeface="Helvetica Neue"/>
              </a:rPr>
              <a:t>Some Background as a Reminder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348" y="1296573"/>
            <a:ext cx="11687050" cy="423554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latin typeface="Helvetica Neue"/>
              </a:rPr>
              <a:t>Testing with appropriate test data is an essential part of any process and software development. </a:t>
            </a:r>
          </a:p>
          <a:p>
            <a:r>
              <a:rPr lang="en-US" dirty="0">
                <a:latin typeface="Helvetica Neue"/>
              </a:rPr>
              <a:t>The objective of the TDF project is to provide CDISC test datasets including documentation of deviations and warnings.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Helvetica Neue"/>
              </a:rPr>
              <a:t>Phase 1 (completed):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latin typeface="Helvetica Neue"/>
              </a:rPr>
              <a:t>Updated existing CDISC pilot datasets to comply with new standard versions</a:t>
            </a:r>
          </a:p>
          <a:p>
            <a:pPr>
              <a:spcBef>
                <a:spcPts val="0"/>
              </a:spcBef>
            </a:pPr>
            <a:r>
              <a:rPr lang="en-US" sz="2800" dirty="0">
                <a:latin typeface="Helvetica Neue"/>
              </a:rPr>
              <a:t>Phase 2 (work in progress): </a:t>
            </a:r>
          </a:p>
          <a:p>
            <a:pPr lvl="1">
              <a:spcBef>
                <a:spcPts val="0"/>
              </a:spcBef>
            </a:pPr>
            <a:r>
              <a:rPr lang="en-US" sz="2400" dirty="0">
                <a:latin typeface="Helvetica Neue"/>
              </a:rPr>
              <a:t>Develop a concept and implement a TDF tool for creating test datasets based on user requirements and user input </a:t>
            </a:r>
            <a:endParaRPr lang="en-US" sz="2000" dirty="0"/>
          </a:p>
          <a:p>
            <a:endParaRPr lang="en-US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2108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6349" y="420273"/>
            <a:ext cx="11687049" cy="1015637"/>
          </a:xfrm>
          <a:prstGeom prst="rect">
            <a:avLst/>
          </a:prstGeom>
        </p:spPr>
        <p:txBody>
          <a:bodyPr anchor="t"/>
          <a:lstStyle/>
          <a:p>
            <a:pPr algn="l"/>
            <a:r>
              <a:rPr lang="en-US" sz="3600" b="1" dirty="0">
                <a:solidFill>
                  <a:srgbClr val="663F64"/>
                </a:solidFill>
                <a:latin typeface="Helvetica Neue"/>
                <a:cs typeface="Helvetica Neue"/>
              </a:rPr>
              <a:t>Work 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6348" y="1296573"/>
            <a:ext cx="11687050" cy="420125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Helvetica Neue"/>
                <a:cs typeface="Helvetica Neue"/>
              </a:rPr>
              <a:t>Scope decision: Initial focus on LB and DM domains. </a:t>
            </a:r>
          </a:p>
          <a:p>
            <a:pPr lvl="1"/>
            <a:r>
              <a:rPr lang="en-US" dirty="0">
                <a:latin typeface="Helvetica Neue"/>
                <a:cs typeface="Helvetica Neue"/>
              </a:rPr>
              <a:t>Need to include study metadata outside of DM and LB</a:t>
            </a:r>
          </a:p>
          <a:p>
            <a:r>
              <a:rPr lang="en-US" dirty="0">
                <a:latin typeface="Helvetica Neue"/>
              </a:rPr>
              <a:t>Categorized user input as metadata (study or domain) or domain content</a:t>
            </a:r>
          </a:p>
          <a:p>
            <a:r>
              <a:rPr lang="en-US" dirty="0">
                <a:latin typeface="Helvetica Neue"/>
              </a:rPr>
              <a:t>How to collect user input: </a:t>
            </a:r>
          </a:p>
          <a:p>
            <a:pPr lvl="1"/>
            <a:r>
              <a:rPr lang="en-US" dirty="0">
                <a:latin typeface="Helvetica Neue"/>
              </a:rPr>
              <a:t>Metadata: TDF Tool user interface</a:t>
            </a:r>
          </a:p>
          <a:p>
            <a:pPr lvl="1"/>
            <a:r>
              <a:rPr lang="en-US" dirty="0">
                <a:latin typeface="Helvetica Neue"/>
              </a:rPr>
              <a:t>Domain content: </a:t>
            </a:r>
          </a:p>
          <a:p>
            <a:pPr lvl="2"/>
            <a:r>
              <a:rPr lang="en-US" dirty="0">
                <a:latin typeface="Helvetica Neue"/>
              </a:rPr>
              <a:t>Excel file with one worksheet for each domain and one row on this worksheet for each domain variable. </a:t>
            </a:r>
          </a:p>
          <a:p>
            <a:pPr lvl="2"/>
            <a:r>
              <a:rPr lang="en-US" dirty="0">
                <a:latin typeface="Helvetica Neue"/>
              </a:rPr>
              <a:t>Input specification is based on a generic “Variable Content Model”</a:t>
            </a:r>
          </a:p>
          <a:p>
            <a:r>
              <a:rPr lang="en-US" dirty="0">
                <a:latin typeface="Helvetica Neue"/>
              </a:rPr>
              <a:t>How to generate the datasets: </a:t>
            </a:r>
          </a:p>
          <a:p>
            <a:pPr lvl="1"/>
            <a:r>
              <a:rPr lang="en-US" dirty="0">
                <a:latin typeface="Helvetica Neue"/>
              </a:rPr>
              <a:t>One domain after another or by ‘simulating’ a clinical trial </a:t>
            </a:r>
            <a:endParaRPr lang="en-US" sz="18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88158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088F2-63BE-4132-BB91-821B2F3454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8344" y="1533390"/>
            <a:ext cx="4344828" cy="2660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459EC1-A25C-456B-B862-0EC4AD192A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3239" y="1167199"/>
            <a:ext cx="4344828" cy="328078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F7098C-D0D4-48E3-963A-46A0C8729DCA}"/>
              </a:ext>
            </a:extLst>
          </p:cNvPr>
          <p:cNvSpPr/>
          <p:nvPr/>
        </p:nvSpPr>
        <p:spPr>
          <a:xfrm>
            <a:off x="857251" y="3135564"/>
            <a:ext cx="2503508" cy="1015636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Metadata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(study, domains)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AE0D7B-779D-480E-8722-CB53041CBD69}"/>
              </a:ext>
            </a:extLst>
          </p:cNvPr>
          <p:cNvSpPr/>
          <p:nvPr/>
        </p:nvSpPr>
        <p:spPr>
          <a:xfrm>
            <a:off x="7613809" y="1767386"/>
            <a:ext cx="1860205" cy="724008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LB Domain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5AEEA-2E0E-4331-8D36-C71F7F03A3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0854" y="2725390"/>
            <a:ext cx="4344828" cy="266009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B874C-5BB7-4A03-B333-3168E0B59B86}"/>
              </a:ext>
            </a:extLst>
          </p:cNvPr>
          <p:cNvSpPr/>
          <p:nvPr/>
        </p:nvSpPr>
        <p:spPr>
          <a:xfrm>
            <a:off x="4830956" y="4092366"/>
            <a:ext cx="1860205" cy="724008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DM Domain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694E478-38FE-42C8-80D8-75D571E33F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Step 1: Understand Input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08630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D29277-5AFE-4A21-B91F-2447AF1F4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588" b="40089"/>
          <a:stretch/>
        </p:blipFill>
        <p:spPr>
          <a:xfrm>
            <a:off x="119336" y="1163024"/>
            <a:ext cx="5976664" cy="3346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06ECD-6B74-4F32-8B70-2B7101EC44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5415" b="38299"/>
          <a:stretch/>
        </p:blipFill>
        <p:spPr>
          <a:xfrm>
            <a:off x="1360693" y="2964887"/>
            <a:ext cx="6082118" cy="2552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57D8C8-4F39-4A17-A334-98A2E88FEDE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265" y="1163024"/>
            <a:ext cx="3408252" cy="4233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4F5A171-4E2C-45B9-B217-5782AB0BF24F}"/>
              </a:ext>
            </a:extLst>
          </p:cNvPr>
          <p:cNvGrpSpPr/>
          <p:nvPr/>
        </p:nvGrpSpPr>
        <p:grpSpPr>
          <a:xfrm>
            <a:off x="4206283" y="3997679"/>
            <a:ext cx="6786261" cy="1015637"/>
            <a:chOff x="2345810" y="3016960"/>
            <a:chExt cx="6786261" cy="101563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4FE2DD-B707-4989-9AF7-A54B724D2565}"/>
                </a:ext>
              </a:extLst>
            </p:cNvPr>
            <p:cNvSpPr/>
            <p:nvPr/>
          </p:nvSpPr>
          <p:spPr>
            <a:xfrm>
              <a:off x="2345810" y="3016960"/>
              <a:ext cx="2964744" cy="101563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Excel Worksheets</a:t>
              </a:r>
              <a:br>
                <a:rPr lang="en-US" sz="2400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(for content data)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7091A16-FBC7-40AD-924A-5AEE69A6B437}"/>
                </a:ext>
              </a:extLst>
            </p:cNvPr>
            <p:cNvSpPr/>
            <p:nvPr/>
          </p:nvSpPr>
          <p:spPr>
            <a:xfrm>
              <a:off x="6221849" y="3016960"/>
              <a:ext cx="2910222" cy="1015637"/>
            </a:xfrm>
            <a:prstGeom prst="round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User Interface</a:t>
              </a:r>
              <a:br>
                <a:rPr lang="en-US" sz="2000" dirty="0">
                  <a:solidFill>
                    <a:schemeClr val="tx1"/>
                  </a:solidFill>
                </a:rPr>
              </a:br>
              <a:r>
                <a:rPr lang="en-US" sz="2000" dirty="0">
                  <a:solidFill>
                    <a:schemeClr val="tx1"/>
                  </a:solidFill>
                </a:rPr>
                <a:t>(for metadata)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08FC6D9-3AF2-4474-9B0D-BE1149847D70}"/>
                </a:ext>
              </a:extLst>
            </p:cNvPr>
            <p:cNvSpPr txBox="1"/>
            <p:nvPr/>
          </p:nvSpPr>
          <p:spPr>
            <a:xfrm>
              <a:off x="5456020" y="3016960"/>
              <a:ext cx="620363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 b="1" dirty="0"/>
                <a:t> and 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E4B57B7-8F91-4D06-A06F-5A9D883B8C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Step 2: Formalize Input Specification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AB0FE4-CC4A-4FA5-9E9F-429AA0710282}"/>
              </a:ext>
            </a:extLst>
          </p:cNvPr>
          <p:cNvSpPr/>
          <p:nvPr/>
        </p:nvSpPr>
        <p:spPr>
          <a:xfrm>
            <a:off x="1706630" y="1456992"/>
            <a:ext cx="3437981" cy="482974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Variable Content Model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9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9EDC2D-1B0C-4C37-AA0E-2E73889F4D2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98906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dirty="0"/>
              <a:t>Alternatives for a TDF Tool:</a:t>
            </a:r>
          </a:p>
          <a:p>
            <a:pPr lvl="1"/>
            <a:r>
              <a:rPr lang="en-US" dirty="0"/>
              <a:t>Scripts, that each user can modify and execute as required</a:t>
            </a:r>
          </a:p>
          <a:p>
            <a:pPr lvl="1"/>
            <a:r>
              <a:rPr lang="en-US" dirty="0"/>
              <a:t>A “product” ready to be used. </a:t>
            </a:r>
          </a:p>
          <a:p>
            <a:r>
              <a:rPr lang="en-US" dirty="0"/>
              <a:t>Many additional open questions …</a:t>
            </a:r>
          </a:p>
          <a:p>
            <a:pPr lvl="1"/>
            <a:r>
              <a:rPr lang="en-US" dirty="0"/>
              <a:t>Desktop or SaaS product</a:t>
            </a:r>
          </a:p>
          <a:p>
            <a:pPr lvl="1"/>
            <a:r>
              <a:rPr lang="en-US" dirty="0"/>
              <a:t>Open source? </a:t>
            </a:r>
          </a:p>
          <a:p>
            <a:pPr lvl="1"/>
            <a:r>
              <a:rPr lang="en-US" dirty="0"/>
              <a:t>Access to CDISC metadata?</a:t>
            </a:r>
          </a:p>
          <a:p>
            <a:pPr lvl="1"/>
            <a:r>
              <a:rPr lang="en-US" dirty="0"/>
              <a:t>SAS, R, Python, or what? </a:t>
            </a:r>
          </a:p>
          <a:p>
            <a:pPr lvl="1"/>
            <a:r>
              <a:rPr lang="en-US" dirty="0"/>
              <a:t>Ownership and maintenance?</a:t>
            </a:r>
          </a:p>
          <a:p>
            <a:pPr lvl="1"/>
            <a:r>
              <a:rPr lang="en-US" dirty="0"/>
              <a:t>How to process the user input (i.e., TDF Tool workflow)? 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DEE30B-002C-4B9F-ABBC-61D4BA96C5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Step 3: Define TDF Tool Requirements </a:t>
            </a:r>
          </a:p>
        </p:txBody>
      </p:sp>
    </p:spTree>
    <p:extLst>
      <p:ext uri="{BB962C8B-B14F-4D97-AF65-F5344CB8AC3E}">
        <p14:creationId xmlns:p14="http://schemas.microsoft.com/office/powerpoint/2010/main" val="223036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EEE57D-E7E8-4C30-885D-220ADD877E54}"/>
              </a:ext>
            </a:extLst>
          </p:cNvPr>
          <p:cNvGrpSpPr/>
          <p:nvPr/>
        </p:nvGrpSpPr>
        <p:grpSpPr>
          <a:xfrm>
            <a:off x="4353248" y="2526893"/>
            <a:ext cx="609600" cy="251691"/>
            <a:chOff x="2362200" y="3124200"/>
            <a:chExt cx="609600" cy="2516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67F4DA-15B1-4215-8CC4-E71C91B07574}"/>
                </a:ext>
              </a:extLst>
            </p:cNvPr>
            <p:cNvSpPr/>
            <p:nvPr/>
          </p:nvSpPr>
          <p:spPr>
            <a:xfrm>
              <a:off x="23622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CF1174-C9AA-4C2C-A8E6-E92C321AF84B}"/>
                </a:ext>
              </a:extLst>
            </p:cNvPr>
            <p:cNvSpPr/>
            <p:nvPr/>
          </p:nvSpPr>
          <p:spPr>
            <a:xfrm>
              <a:off x="26670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89330E7-41F5-4DC3-918C-C57E81737965}"/>
              </a:ext>
            </a:extLst>
          </p:cNvPr>
          <p:cNvGrpSpPr/>
          <p:nvPr/>
        </p:nvGrpSpPr>
        <p:grpSpPr>
          <a:xfrm>
            <a:off x="5827675" y="2526893"/>
            <a:ext cx="609600" cy="251691"/>
            <a:chOff x="2362200" y="3124200"/>
            <a:chExt cx="609600" cy="2516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14F8CE-3346-4341-ACE9-6DF84533C164}"/>
                </a:ext>
              </a:extLst>
            </p:cNvPr>
            <p:cNvSpPr/>
            <p:nvPr/>
          </p:nvSpPr>
          <p:spPr>
            <a:xfrm>
              <a:off x="23622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E4AB5E-2C58-493C-921B-315FE04BF3EC}"/>
                </a:ext>
              </a:extLst>
            </p:cNvPr>
            <p:cNvSpPr/>
            <p:nvPr/>
          </p:nvSpPr>
          <p:spPr>
            <a:xfrm>
              <a:off x="26670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ACB74E-A1FD-487A-AA3C-2587895684C8}"/>
              </a:ext>
            </a:extLst>
          </p:cNvPr>
          <p:cNvGrpSpPr/>
          <p:nvPr/>
        </p:nvGrpSpPr>
        <p:grpSpPr>
          <a:xfrm>
            <a:off x="7302102" y="2526893"/>
            <a:ext cx="609600" cy="251691"/>
            <a:chOff x="2362200" y="3124200"/>
            <a:chExt cx="609600" cy="2516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F7455CD-2B7F-4745-B4BC-469F1C3CD7DA}"/>
                </a:ext>
              </a:extLst>
            </p:cNvPr>
            <p:cNvSpPr/>
            <p:nvPr/>
          </p:nvSpPr>
          <p:spPr>
            <a:xfrm>
              <a:off x="23622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3432C4-15C7-4965-A155-BF823B7D277A}"/>
                </a:ext>
              </a:extLst>
            </p:cNvPr>
            <p:cNvSpPr/>
            <p:nvPr/>
          </p:nvSpPr>
          <p:spPr>
            <a:xfrm>
              <a:off x="2667000" y="3124200"/>
              <a:ext cx="304800" cy="251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8D8C5-886A-4C12-9C3A-B5F8A9E9C791}"/>
              </a:ext>
            </a:extLst>
          </p:cNvPr>
          <p:cNvGrpSpPr/>
          <p:nvPr/>
        </p:nvGrpSpPr>
        <p:grpSpPr>
          <a:xfrm>
            <a:off x="8776529" y="2539593"/>
            <a:ext cx="609600" cy="238991"/>
            <a:chOff x="2362200" y="3124200"/>
            <a:chExt cx="609600" cy="2389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5081CB7-AAD8-45A9-8361-56D74AD53D43}"/>
                </a:ext>
              </a:extLst>
            </p:cNvPr>
            <p:cNvSpPr/>
            <p:nvPr/>
          </p:nvSpPr>
          <p:spPr>
            <a:xfrm>
              <a:off x="2362200" y="3124200"/>
              <a:ext cx="304800" cy="23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1E48FA1-97D8-479D-9BEF-D736E27AB3E7}"/>
                </a:ext>
              </a:extLst>
            </p:cNvPr>
            <p:cNvSpPr/>
            <p:nvPr/>
          </p:nvSpPr>
          <p:spPr>
            <a:xfrm>
              <a:off x="2667000" y="3124200"/>
              <a:ext cx="304800" cy="238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2707132-5C1B-4B7B-A149-706DE717FD91}"/>
              </a:ext>
            </a:extLst>
          </p:cNvPr>
          <p:cNvSpPr/>
          <p:nvPr/>
        </p:nvSpPr>
        <p:spPr>
          <a:xfrm>
            <a:off x="4565902" y="3351241"/>
            <a:ext cx="3886200" cy="2209800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TDF Domain Datasets</a:t>
            </a:r>
          </a:p>
        </p:txBody>
      </p: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1826DA0F-270E-44B4-96A4-0D533539D110}"/>
              </a:ext>
            </a:extLst>
          </p:cNvPr>
          <p:cNvSpPr/>
          <p:nvPr/>
        </p:nvSpPr>
        <p:spPr>
          <a:xfrm>
            <a:off x="945055" y="2934072"/>
            <a:ext cx="1066800" cy="1143000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Test Data Spec.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(Excel)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A5E4C4F4-816E-4206-BB94-DE0FF461C23B}"/>
              </a:ext>
            </a:extLst>
          </p:cNvPr>
          <p:cNvSpPr/>
          <p:nvPr/>
        </p:nvSpPr>
        <p:spPr>
          <a:xfrm>
            <a:off x="2612121" y="2016584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Collect User Input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83A95D18-0683-4ACA-A12C-1AEE19BB5671}"/>
              </a:ext>
            </a:extLst>
          </p:cNvPr>
          <p:cNvSpPr/>
          <p:nvPr/>
        </p:nvSpPr>
        <p:spPr>
          <a:xfrm>
            <a:off x="4949212" y="3884641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B16E323-4251-4ECA-99BD-BC22FEAD1451}"/>
              </a:ext>
            </a:extLst>
          </p:cNvPr>
          <p:cNvSpPr/>
          <p:nvPr/>
        </p:nvSpPr>
        <p:spPr>
          <a:xfrm>
            <a:off x="4086548" y="2016584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DM Domain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DC89F6D4-2A30-487A-8BF1-D0F02B24806C}"/>
              </a:ext>
            </a:extLst>
          </p:cNvPr>
          <p:cNvSpPr/>
          <p:nvPr/>
        </p:nvSpPr>
        <p:spPr>
          <a:xfrm>
            <a:off x="5739787" y="4182512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LB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AA77526-37EC-4E33-BC27-EE432B4FB04B}"/>
              </a:ext>
            </a:extLst>
          </p:cNvPr>
          <p:cNvSpPr/>
          <p:nvPr/>
        </p:nvSpPr>
        <p:spPr>
          <a:xfrm>
            <a:off x="5560975" y="2016584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LB Domain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A59656D-0C51-4C7E-A009-747FB006DE76}"/>
              </a:ext>
            </a:extLst>
          </p:cNvPr>
          <p:cNvCxnSpPr>
            <a:cxnSpLocks/>
            <a:stCxn id="17" idx="3"/>
            <a:endCxn id="18" idx="2"/>
          </p:cNvCxnSpPr>
          <p:nvPr/>
        </p:nvCxnSpPr>
        <p:spPr>
          <a:xfrm flipV="1">
            <a:off x="2011855" y="2778584"/>
            <a:ext cx="1171766" cy="726988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5A188F8-ED5F-4504-A7AA-EBB39E4AB174}"/>
              </a:ext>
            </a:extLst>
          </p:cNvPr>
          <p:cNvCxnSpPr>
            <a:cxnSpLocks/>
            <a:stCxn id="16" idx="1"/>
            <a:endCxn id="11" idx="2"/>
          </p:cNvCxnSpPr>
          <p:nvPr/>
        </p:nvCxnSpPr>
        <p:spPr>
          <a:xfrm rot="5400000" flipH="1" flipV="1">
            <a:off x="6695424" y="2592163"/>
            <a:ext cx="572657" cy="945500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3E1EF69-7CD3-4BEA-A94C-08F504829A7B}"/>
              </a:ext>
            </a:extLst>
          </p:cNvPr>
          <p:cNvCxnSpPr>
            <a:cxnSpLocks/>
            <a:stCxn id="16" idx="1"/>
            <a:endCxn id="8" idx="2"/>
          </p:cNvCxnSpPr>
          <p:nvPr/>
        </p:nvCxnSpPr>
        <p:spPr>
          <a:xfrm rot="16200000" flipV="1">
            <a:off x="5958211" y="2800449"/>
            <a:ext cx="572657" cy="52892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1D6F81-9AF1-4562-B34F-73CF60A896E3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4658048" y="2778584"/>
            <a:ext cx="824564" cy="1106057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1310F782-AC41-48C1-BF30-9C3C1C8ABC50}"/>
              </a:ext>
            </a:extLst>
          </p:cNvPr>
          <p:cNvSpPr/>
          <p:nvPr/>
        </p:nvSpPr>
        <p:spPr>
          <a:xfrm>
            <a:off x="6617963" y="3706840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B5738E-3378-4647-B861-B78C78C71978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151363" y="2778584"/>
            <a:ext cx="455539" cy="928256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0C453B-C913-4EB2-845C-50661241D5C3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>
            <a:off x="6132475" y="2778584"/>
            <a:ext cx="140712" cy="140392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6223972F-A6E1-437C-8668-9B7EB49671EC}"/>
              </a:ext>
            </a:extLst>
          </p:cNvPr>
          <p:cNvSpPr/>
          <p:nvPr/>
        </p:nvSpPr>
        <p:spPr>
          <a:xfrm>
            <a:off x="7035402" y="2016584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EX Domain</a:t>
            </a:r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861EE730-1588-4426-9C6B-BDBE07401811}"/>
              </a:ext>
            </a:extLst>
          </p:cNvPr>
          <p:cNvSpPr/>
          <p:nvPr/>
        </p:nvSpPr>
        <p:spPr>
          <a:xfrm>
            <a:off x="8509829" y="2016584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Create ??? Domain</a:t>
            </a:r>
          </a:p>
        </p:txBody>
      </p: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4F8093A8-E471-4381-A898-D22BFAA327FD}"/>
              </a:ext>
            </a:extLst>
          </p:cNvPr>
          <p:cNvSpPr/>
          <p:nvPr/>
        </p:nvSpPr>
        <p:spPr>
          <a:xfrm>
            <a:off x="7302102" y="4375034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???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9513D2-176C-43B7-BAD0-83135740357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7835502" y="2778584"/>
            <a:ext cx="1245827" cy="159645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616654B-D817-4CCC-85FF-C11A97EFFB36}"/>
              </a:ext>
            </a:extLst>
          </p:cNvPr>
          <p:cNvCxnSpPr>
            <a:cxnSpLocks/>
            <a:stCxn id="16" idx="1"/>
            <a:endCxn id="14" idx="2"/>
          </p:cNvCxnSpPr>
          <p:nvPr/>
        </p:nvCxnSpPr>
        <p:spPr>
          <a:xfrm rot="5400000" flipH="1" flipV="1">
            <a:off x="7432637" y="1854950"/>
            <a:ext cx="572657" cy="2419927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29FF751-8984-4DC6-B1BC-92D62EE18FAF}"/>
              </a:ext>
            </a:extLst>
          </p:cNvPr>
          <p:cNvSpPr/>
          <p:nvPr/>
        </p:nvSpPr>
        <p:spPr>
          <a:xfrm>
            <a:off x="3831321" y="2360641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15F93E1-480E-47F9-A544-064E7E00115C}"/>
              </a:ext>
            </a:extLst>
          </p:cNvPr>
          <p:cNvSpPr/>
          <p:nvPr/>
        </p:nvSpPr>
        <p:spPr>
          <a:xfrm>
            <a:off x="5298747" y="2360641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EBC77D7-D511-4651-9BB0-B9E455D9F047}"/>
              </a:ext>
            </a:extLst>
          </p:cNvPr>
          <p:cNvSpPr/>
          <p:nvPr/>
        </p:nvSpPr>
        <p:spPr>
          <a:xfrm>
            <a:off x="6775703" y="2360641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EF4E715-CBD6-483D-B728-8B5E23C2D1E6}"/>
              </a:ext>
            </a:extLst>
          </p:cNvPr>
          <p:cNvSpPr/>
          <p:nvPr/>
        </p:nvSpPr>
        <p:spPr>
          <a:xfrm>
            <a:off x="8250921" y="2360641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122FE163-4957-43D1-A2EA-272CC62F0963}"/>
              </a:ext>
            </a:extLst>
          </p:cNvPr>
          <p:cNvSpPr/>
          <p:nvPr/>
        </p:nvSpPr>
        <p:spPr>
          <a:xfrm>
            <a:off x="9755871" y="2360641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2D4B23A-E5EF-488B-A083-6052776A0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36"/>
          <a:stretch/>
        </p:blipFill>
        <p:spPr>
          <a:xfrm>
            <a:off x="953498" y="1081612"/>
            <a:ext cx="1171575" cy="1455863"/>
          </a:xfrm>
          <a:prstGeom prst="rect">
            <a:avLst/>
          </a:prstGeom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A9FD344-5640-4B3A-83FC-6A20FECE927E}"/>
              </a:ext>
            </a:extLst>
          </p:cNvPr>
          <p:cNvCxnSpPr>
            <a:cxnSpLocks/>
            <a:stCxn id="40" idx="3"/>
            <a:endCxn id="18" idx="0"/>
          </p:cNvCxnSpPr>
          <p:nvPr/>
        </p:nvCxnSpPr>
        <p:spPr>
          <a:xfrm>
            <a:off x="2125073" y="1809544"/>
            <a:ext cx="1058548" cy="207040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41">
            <a:extLst>
              <a:ext uri="{FF2B5EF4-FFF2-40B4-BE49-F238E27FC236}">
                <a16:creationId xmlns:a16="http://schemas.microsoft.com/office/drawing/2014/main" id="{ACAF8EB5-161E-4EAB-885A-7FB0A21DD2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TDF Tool Workflow: Create one Domain at a Time …</a:t>
            </a:r>
          </a:p>
        </p:txBody>
      </p:sp>
    </p:spTree>
    <p:extLst>
      <p:ext uri="{BB962C8B-B14F-4D97-AF65-F5344CB8AC3E}">
        <p14:creationId xmlns:p14="http://schemas.microsoft.com/office/powerpoint/2010/main" val="1004527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F89269-5DF3-4FB1-917D-6049C834175F}"/>
              </a:ext>
            </a:extLst>
          </p:cNvPr>
          <p:cNvSpPr/>
          <p:nvPr/>
        </p:nvSpPr>
        <p:spPr>
          <a:xfrm>
            <a:off x="3700893" y="2469546"/>
            <a:ext cx="6274306" cy="58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/>
            </a:br>
            <a:r>
              <a:rPr lang="en-US" dirty="0"/>
              <a:t>For each subject: 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ECC37B55-E40A-4D18-9FE7-8C7D29C00E8A}"/>
              </a:ext>
            </a:extLst>
          </p:cNvPr>
          <p:cNvSpPr/>
          <p:nvPr/>
        </p:nvSpPr>
        <p:spPr>
          <a:xfrm>
            <a:off x="3700893" y="4121702"/>
            <a:ext cx="5512306" cy="1319644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TDF Domain Datasets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64FCF58F-DA65-4A8D-9169-2CA912018A46}"/>
              </a:ext>
            </a:extLst>
          </p:cNvPr>
          <p:cNvSpPr/>
          <p:nvPr/>
        </p:nvSpPr>
        <p:spPr>
          <a:xfrm>
            <a:off x="891803" y="2934072"/>
            <a:ext cx="1066800" cy="1143000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Test Data Spec.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(Excel)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D424E69-ECA4-4EAB-972D-32DBD8CE026E}"/>
              </a:ext>
            </a:extLst>
          </p:cNvPr>
          <p:cNvSpPr/>
          <p:nvPr/>
        </p:nvSpPr>
        <p:spPr>
          <a:xfrm>
            <a:off x="2360971" y="1988840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Collect User Input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6167A9A2-D30F-4174-8152-4F510B913C04}"/>
              </a:ext>
            </a:extLst>
          </p:cNvPr>
          <p:cNvSpPr/>
          <p:nvPr/>
        </p:nvSpPr>
        <p:spPr>
          <a:xfrm>
            <a:off x="4314245" y="4290839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DM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0E82AD00-4CA8-4D63-9FD2-DAD5C37F7002}"/>
              </a:ext>
            </a:extLst>
          </p:cNvPr>
          <p:cNvSpPr/>
          <p:nvPr/>
        </p:nvSpPr>
        <p:spPr>
          <a:xfrm>
            <a:off x="3237271" y="3341974"/>
            <a:ext cx="1143000" cy="65837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 DM Records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EC4AE57F-5A64-485E-AF26-5B7DC6EC1BC2}"/>
              </a:ext>
            </a:extLst>
          </p:cNvPr>
          <p:cNvSpPr/>
          <p:nvPr/>
        </p:nvSpPr>
        <p:spPr>
          <a:xfrm>
            <a:off x="5471464" y="4255339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LB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5FCE46D-63CC-4285-B1CA-8E095951B170}"/>
              </a:ext>
            </a:extLst>
          </p:cNvPr>
          <p:cNvSpPr/>
          <p:nvPr/>
        </p:nvSpPr>
        <p:spPr>
          <a:xfrm>
            <a:off x="4711698" y="3341974"/>
            <a:ext cx="1143000" cy="65837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 LB Records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E76C4ED-3D5F-44E0-9B78-E12E3A7D445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1958603" y="2750840"/>
            <a:ext cx="973868" cy="754732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06DF4D-4F60-4DA0-A1E8-8DC9E83BBC47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3808771" y="4000349"/>
            <a:ext cx="1038874" cy="2904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ocument 13">
            <a:extLst>
              <a:ext uri="{FF2B5EF4-FFF2-40B4-BE49-F238E27FC236}">
                <a16:creationId xmlns:a16="http://schemas.microsoft.com/office/drawing/2014/main" id="{02F852EF-DEC3-446E-AD2F-FD3F3FDDC799}"/>
              </a:ext>
            </a:extLst>
          </p:cNvPr>
          <p:cNvSpPr/>
          <p:nvPr/>
        </p:nvSpPr>
        <p:spPr>
          <a:xfrm>
            <a:off x="6454559" y="4270057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83900D-9C27-443B-B952-AAE5E3D56ADC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6757625" y="4000349"/>
            <a:ext cx="230334" cy="26970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BCAF45-D9E6-4C8F-95F3-49145B2F5916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5283198" y="4000349"/>
            <a:ext cx="721666" cy="254990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26C0B8D3-18BF-4991-8FB1-40D56FE28182}"/>
              </a:ext>
            </a:extLst>
          </p:cNvPr>
          <p:cNvSpPr/>
          <p:nvPr/>
        </p:nvSpPr>
        <p:spPr>
          <a:xfrm>
            <a:off x="6186125" y="3341974"/>
            <a:ext cx="1143000" cy="65837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 EX Records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CA244A9-D564-4C45-8C31-0E6F93E67840}"/>
              </a:ext>
            </a:extLst>
          </p:cNvPr>
          <p:cNvSpPr/>
          <p:nvPr/>
        </p:nvSpPr>
        <p:spPr>
          <a:xfrm>
            <a:off x="7660552" y="3341974"/>
            <a:ext cx="1143000" cy="658375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 ??? Records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984286AA-C147-48B8-94EB-24B104E593AB}"/>
              </a:ext>
            </a:extLst>
          </p:cNvPr>
          <p:cNvSpPr/>
          <p:nvPr/>
        </p:nvSpPr>
        <p:spPr>
          <a:xfrm>
            <a:off x="7690355" y="4305273"/>
            <a:ext cx="1066800" cy="846282"/>
          </a:xfrm>
          <a:prstGeom prst="flowChartDocumen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??? Domain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xpt</a:t>
            </a:r>
            <a:r>
              <a:rPr lang="en-US" sz="1200" dirty="0">
                <a:solidFill>
                  <a:schemeClr val="tx1"/>
                </a:solidFill>
              </a:rPr>
              <a:t>, csv, Excel)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5B77CD-F621-4D01-9951-9AE7F151EBD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8223755" y="4000349"/>
            <a:ext cx="8297" cy="304924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BFFBEF9-FFF5-445A-8DD6-76E5E91F0AB4}"/>
              </a:ext>
            </a:extLst>
          </p:cNvPr>
          <p:cNvSpPr/>
          <p:nvPr/>
        </p:nvSpPr>
        <p:spPr>
          <a:xfrm>
            <a:off x="3580171" y="2204864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BBBC703-4795-4E28-BF15-F9525D15D9C9}"/>
              </a:ext>
            </a:extLst>
          </p:cNvPr>
          <p:cNvSpPr/>
          <p:nvPr/>
        </p:nvSpPr>
        <p:spPr>
          <a:xfrm>
            <a:off x="9504721" y="2204864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BE0F093-9338-4FB9-9922-C43A7E2E3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36"/>
          <a:stretch/>
        </p:blipFill>
        <p:spPr>
          <a:xfrm>
            <a:off x="839416" y="1081612"/>
            <a:ext cx="1171575" cy="1455863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BE89036-81DB-4087-8F76-9DD7FAA12AE4}"/>
              </a:ext>
            </a:extLst>
          </p:cNvPr>
          <p:cNvCxnSpPr>
            <a:cxnSpLocks/>
            <a:stCxn id="23" idx="3"/>
            <a:endCxn id="7" idx="0"/>
          </p:cNvCxnSpPr>
          <p:nvPr/>
        </p:nvCxnSpPr>
        <p:spPr>
          <a:xfrm>
            <a:off x="2010991" y="1809544"/>
            <a:ext cx="921480" cy="179296"/>
          </a:xfrm>
          <a:prstGeom prst="bentConnector2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5CFD4774-74FE-4D74-BBE3-D7A1A955A968}"/>
              </a:ext>
            </a:extLst>
          </p:cNvPr>
          <p:cNvSpPr/>
          <p:nvPr/>
        </p:nvSpPr>
        <p:spPr>
          <a:xfrm>
            <a:off x="3835398" y="1988840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Study Setup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FD89731-96AD-4CA5-A68A-1542D25844D0}"/>
              </a:ext>
            </a:extLst>
          </p:cNvPr>
          <p:cNvSpPr/>
          <p:nvPr/>
        </p:nvSpPr>
        <p:spPr>
          <a:xfrm>
            <a:off x="5309825" y="1988840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Visit 1: … 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4669AA44-2711-46BB-A432-B8AAF2F4EF6F}"/>
              </a:ext>
            </a:extLst>
          </p:cNvPr>
          <p:cNvSpPr/>
          <p:nvPr/>
        </p:nvSpPr>
        <p:spPr>
          <a:xfrm>
            <a:off x="6784252" y="1988840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Visit 2: …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D1DA00BD-E9DE-4FED-8962-93C7E09AE481}"/>
              </a:ext>
            </a:extLst>
          </p:cNvPr>
          <p:cNvSpPr/>
          <p:nvPr/>
        </p:nvSpPr>
        <p:spPr>
          <a:xfrm>
            <a:off x="8258679" y="1988840"/>
            <a:ext cx="1143000" cy="762000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Visit 3: …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8C0B1F-12B1-4A79-8A9A-0544BC475618}"/>
              </a:ext>
            </a:extLst>
          </p:cNvPr>
          <p:cNvSpPr/>
          <p:nvPr/>
        </p:nvSpPr>
        <p:spPr>
          <a:xfrm>
            <a:off x="5047597" y="2204864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933642D0-4770-4060-88E9-949F1C0F760D}"/>
              </a:ext>
            </a:extLst>
          </p:cNvPr>
          <p:cNvSpPr/>
          <p:nvPr/>
        </p:nvSpPr>
        <p:spPr>
          <a:xfrm>
            <a:off x="6524553" y="2204864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A237C12-277A-4B37-863E-E52810911935}"/>
              </a:ext>
            </a:extLst>
          </p:cNvPr>
          <p:cNvSpPr/>
          <p:nvPr/>
        </p:nvSpPr>
        <p:spPr>
          <a:xfrm>
            <a:off x="7999771" y="2204864"/>
            <a:ext cx="190500" cy="129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BAC274-3D62-43B7-A4A4-030BF24588D1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3808771" y="3052183"/>
            <a:ext cx="3029275" cy="28979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D9E56C0-5579-499F-93E9-DFD19E95D20D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5283198" y="3052183"/>
            <a:ext cx="1554848" cy="28979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F8E0C03-30E4-4266-8CB2-289D044047DA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6838046" y="3052183"/>
            <a:ext cx="1394006" cy="28979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9E5E4C-187E-485A-9CCB-F8C554D1972C}"/>
              </a:ext>
            </a:extLst>
          </p:cNvPr>
          <p:cNvCxnSpPr>
            <a:cxnSpLocks/>
            <a:stCxn id="4" idx="2"/>
            <a:endCxn id="17" idx="0"/>
          </p:cNvCxnSpPr>
          <p:nvPr/>
        </p:nvCxnSpPr>
        <p:spPr>
          <a:xfrm flipH="1">
            <a:off x="6757625" y="3052183"/>
            <a:ext cx="80421" cy="289791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47">
            <a:extLst>
              <a:ext uri="{FF2B5EF4-FFF2-40B4-BE49-F238E27FC236}">
                <a16:creationId xmlns:a16="http://schemas.microsoft.com/office/drawing/2014/main" id="{415DA521-19E3-4C78-82A0-AF1EB5A7C8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TDF Tool Workflow: Simulate the Study / Trial</a:t>
            </a:r>
          </a:p>
        </p:txBody>
      </p:sp>
    </p:spTree>
    <p:extLst>
      <p:ext uri="{BB962C8B-B14F-4D97-AF65-F5344CB8AC3E}">
        <p14:creationId xmlns:p14="http://schemas.microsoft.com/office/powerpoint/2010/main" val="33578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53763" y="1600202"/>
            <a:ext cx="11159045" cy="398906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b="1" dirty="0"/>
              <a:t>Currently, the ultimate deliverable would be a TDF Tool that creates test datasets based on user input. </a:t>
            </a:r>
          </a:p>
          <a:p>
            <a:r>
              <a:rPr lang="en-US" dirty="0"/>
              <a:t>But is that what you want? Use Post-its to write down your expectations and requirements, for example: </a:t>
            </a:r>
          </a:p>
          <a:p>
            <a:pPr lvl="1"/>
            <a:r>
              <a:rPr lang="en-US" dirty="0"/>
              <a:t>Concept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dirty="0"/>
              <a:t> scripts 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dirty="0"/>
              <a:t> ready-to-use tool? </a:t>
            </a:r>
          </a:p>
          <a:p>
            <a:pPr lvl="1"/>
            <a:r>
              <a:rPr lang="en-US" dirty="0"/>
              <a:t>Desktop 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sz="2900" b="1" dirty="0">
                <a:solidFill>
                  <a:srgbClr val="FF0000"/>
                </a:solidFill>
              </a:rPr>
              <a:t> </a:t>
            </a:r>
            <a:r>
              <a:rPr lang="en-US" dirty="0"/>
              <a:t>SaaS? </a:t>
            </a:r>
          </a:p>
          <a:p>
            <a:pPr lvl="1"/>
            <a:r>
              <a:rPr lang="en-US" dirty="0"/>
              <a:t>Paid and maintained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 </a:t>
            </a:r>
            <a:r>
              <a:rPr lang="en-US" sz="2900" dirty="0">
                <a:sym typeface="Wingdings" panose="05000000000000000000" pitchFamily="2" charset="2"/>
              </a:rPr>
              <a:t>Open Source?</a:t>
            </a:r>
          </a:p>
          <a:p>
            <a:pPr lvl="1"/>
            <a:r>
              <a:rPr lang="en-US" sz="2900" dirty="0">
                <a:sym typeface="Wingdings" panose="05000000000000000000" pitchFamily="2" charset="2"/>
              </a:rPr>
              <a:t>SEND 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sz="2900" b="1" dirty="0">
                <a:solidFill>
                  <a:srgbClr val="FF0000"/>
                </a:solidFill>
              </a:rPr>
              <a:t> </a:t>
            </a:r>
            <a:r>
              <a:rPr lang="en-US" sz="2900" dirty="0"/>
              <a:t>SDTM</a:t>
            </a:r>
            <a:r>
              <a:rPr lang="en-US" sz="2900" b="1" dirty="0">
                <a:solidFill>
                  <a:srgbClr val="FF0000"/>
                </a:solidFill>
              </a:rPr>
              <a:t> 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en-US" sz="2900" b="1" dirty="0">
                <a:solidFill>
                  <a:srgbClr val="FF0000"/>
                </a:solidFill>
              </a:rPr>
              <a:t> </a:t>
            </a:r>
            <a:r>
              <a:rPr lang="en-US" sz="2900" dirty="0"/>
              <a:t>ADaM</a:t>
            </a:r>
            <a:endParaRPr lang="en-US" sz="2900" dirty="0">
              <a:sym typeface="Wingdings" panose="05000000000000000000" pitchFamily="2" charset="2"/>
            </a:endParaRPr>
          </a:p>
          <a:p>
            <a:pPr lvl="1"/>
            <a:r>
              <a:rPr lang="en-US" sz="2900" dirty="0">
                <a:sym typeface="Wingdings" panose="05000000000000000000" pitchFamily="2" charset="2"/>
              </a:rPr>
              <a:t>Most versus least important domains: </a:t>
            </a:r>
            <a:r>
              <a:rPr lang="en-US" sz="2900" b="1" dirty="0">
                <a:solidFill>
                  <a:srgbClr val="00B050"/>
                </a:solidFill>
                <a:sym typeface="Wingdings" panose="05000000000000000000" pitchFamily="2" charset="2"/>
              </a:rPr>
              <a:t></a:t>
            </a:r>
            <a:r>
              <a:rPr lang="en-US" sz="2900" b="1" dirty="0">
                <a:solidFill>
                  <a:srgbClr val="00B050"/>
                </a:solidFill>
              </a:rPr>
              <a:t>____________</a:t>
            </a:r>
            <a:r>
              <a:rPr lang="en-US" sz="2900" b="1" dirty="0">
                <a:solidFill>
                  <a:srgbClr val="00B050"/>
                </a:solidFill>
                <a:sym typeface="Wingdings" panose="05000000000000000000" pitchFamily="2" charset="2"/>
              </a:rPr>
              <a:t></a:t>
            </a:r>
            <a:r>
              <a:rPr lang="en-US" sz="2900" b="1" dirty="0">
                <a:solidFill>
                  <a:srgbClr val="00B050"/>
                </a:solidFill>
              </a:rPr>
              <a:t> </a:t>
            </a:r>
            <a:r>
              <a:rPr lang="en-US" sz="2900" dirty="0"/>
              <a:t>versus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 </a:t>
            </a:r>
            <a:r>
              <a:rPr lang="en-US" sz="2900" b="1" dirty="0">
                <a:solidFill>
                  <a:srgbClr val="FF0000"/>
                </a:solidFill>
              </a:rPr>
              <a:t>____________</a:t>
            </a:r>
            <a:r>
              <a:rPr lang="en-US" sz="2900" b="1" dirty="0">
                <a:solidFill>
                  <a:srgbClr val="FF0000"/>
                </a:solidFill>
                <a:sym typeface="Wingdings" panose="05000000000000000000" pitchFamily="2" charset="2"/>
              </a:rPr>
              <a:t></a:t>
            </a:r>
          </a:p>
          <a:p>
            <a:pPr lvl="1"/>
            <a:r>
              <a:rPr lang="en-US" sz="2900" dirty="0"/>
              <a:t>The top-3 features: ____________ , ____________ , </a:t>
            </a:r>
            <a:r>
              <a:rPr lang="en-US" dirty="0"/>
              <a:t>____________ </a:t>
            </a:r>
          </a:p>
          <a:p>
            <a:r>
              <a:rPr lang="en-US" dirty="0">
                <a:solidFill>
                  <a:srgbClr val="FF0000"/>
                </a:solidFill>
              </a:rPr>
              <a:t>If you are not really interested in the TDF project, write that down as well.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3763" y="420273"/>
            <a:ext cx="11159045" cy="10156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TDF Team is working towards a TDF Tool, but …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8BC6EE-0214-48C6-85E0-77282484ABA4}"/>
              </a:ext>
            </a:extLst>
          </p:cNvPr>
          <p:cNvSpPr/>
          <p:nvPr/>
        </p:nvSpPr>
        <p:spPr>
          <a:xfrm>
            <a:off x="7280910" y="2800350"/>
            <a:ext cx="3886200" cy="1257300"/>
          </a:xfrm>
          <a:prstGeom prst="wedgeRoundRectCallout">
            <a:avLst>
              <a:gd name="adj1" fmla="val -73185"/>
              <a:gd name="adj2" fmla="val 47046"/>
              <a:gd name="adj3" fmla="val 16667"/>
            </a:avLst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Don’t feel limited by these questions!!!</a:t>
            </a:r>
          </a:p>
        </p:txBody>
      </p:sp>
    </p:spTree>
    <p:extLst>
      <p:ext uri="{BB962C8B-B14F-4D97-AF65-F5344CB8AC3E}">
        <p14:creationId xmlns:p14="http://schemas.microsoft.com/office/powerpoint/2010/main" val="4936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PhUSE_Slide_Deck(10yr)PUR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a10f9ac0-5937-4b4f-b459-96aedd9ed2c5" origin="userSelected">
  <element uid="id_classification_euconfidential" value=""/>
  <element uid="cefbaa69-3bfa-4b56-8d22-6839cb7b06d0" value=""/>
</sisl>
</file>

<file path=customXml/itemProps1.xml><?xml version="1.0" encoding="utf-8"?>
<ds:datastoreItem xmlns:ds="http://schemas.openxmlformats.org/officeDocument/2006/customXml" ds:itemID="{9F38BE66-8CA3-49C5-BA62-73106409FB1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PhUSE_Slide_Deck(10yr)PURPLE.potx</Template>
  <TotalTime>1800</TotalTime>
  <Words>528</Words>
  <Application>Microsoft Office PowerPoint</Application>
  <PresentationFormat>Widescreen</PresentationFormat>
  <Paragraphs>85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Castellar</vt:lpstr>
      <vt:lpstr>Helvetica Neue</vt:lpstr>
      <vt:lpstr>Verdana</vt:lpstr>
      <vt:lpstr>PhUSE_Slide_Deck(10yr)PURPLE</vt:lpstr>
      <vt:lpstr>PowerPoint Presentation</vt:lpstr>
      <vt:lpstr>Some Background as a Reminder</vt:lpstr>
      <vt:lpstr>Work in Progress</vt:lpstr>
      <vt:lpstr>Step 1: Understand Input Requirements </vt:lpstr>
      <vt:lpstr>Step 2: Formalize Input Specification</vt:lpstr>
      <vt:lpstr>Step 3: Define TDF Tool Requirements </vt:lpstr>
      <vt:lpstr>TDF Tool Workflow: Create one Domain at a Time …</vt:lpstr>
      <vt:lpstr>TDF Tool Workflow: Simulate the Study / Trial</vt:lpstr>
      <vt:lpstr>The TDF Team is working towards a TDF Tool, but …</vt:lpstr>
      <vt:lpstr>PowerPoint Presentation</vt:lpstr>
      <vt:lpstr>PowerPoint Presentation</vt:lpstr>
    </vt:vector>
  </TitlesOfParts>
  <Company>BDLS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Bamford</dc:creator>
  <cp:lastModifiedBy>Peter Schaefer</cp:lastModifiedBy>
  <cp:revision>154</cp:revision>
  <cp:lastPrinted>2019-05-02T11:03:01Z</cp:lastPrinted>
  <dcterms:created xsi:type="dcterms:W3CDTF">2014-04-04T10:24:48Z</dcterms:created>
  <dcterms:modified xsi:type="dcterms:W3CDTF">2019-06-08T14:37:00Z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add9d872-7bdb-4ffb-b76c-326c5073ae95</vt:lpwstr>
  </property>
  <property fmtid="{D5CDD505-2E9C-101B-9397-08002B2CF9AE}" pid="3" name="bjSaver">
    <vt:lpwstr>yW9Int0MUNM1vGO9vftSy3odYEfYeVK6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policy="a10f9ac0-5937-4b4f-b459-96aedd9ed2c5" origin="userSelected" xmlns="http://www.boldonj</vt:lpwstr>
  </property>
  <property fmtid="{D5CDD505-2E9C-101B-9397-08002B2CF9AE}" pid="5" name="bjDocumentLabelXML-0">
    <vt:lpwstr>ames.com/2008/01/sie/internal/label"&gt;&lt;element uid="id_classification_euconfidential" value="" /&gt;&lt;element uid="cefbaa69-3bfa-4b56-8d22-6839cb7b06d0" value="" /&gt;&lt;/sisl&gt;</vt:lpwstr>
  </property>
  <property fmtid="{D5CDD505-2E9C-101B-9397-08002B2CF9AE}" pid="6" name="bjDocumentSecurityLabel">
    <vt:lpwstr>Proprietary</vt:lpwstr>
  </property>
  <property fmtid="{D5CDD505-2E9C-101B-9397-08002B2CF9AE}" pid="7" name="MerckMetadataExchange">
    <vt:lpwstr>!$MRK@Proprietary-Footer-Left</vt:lpwstr>
  </property>
</Properties>
</file>